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15"/>
  </p:notesMasterIdLst>
  <p:sldIdLst>
    <p:sldId id="256" r:id="rId2"/>
    <p:sldId id="257" r:id="rId3"/>
    <p:sldId id="258" r:id="rId4"/>
    <p:sldId id="265" r:id="rId5"/>
    <p:sldId id="259" r:id="rId6"/>
    <p:sldId id="260" r:id="rId7"/>
    <p:sldId id="270" r:id="rId8"/>
    <p:sldId id="263" r:id="rId9"/>
    <p:sldId id="264"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594"/>
  </p:normalViewPr>
  <p:slideViewPr>
    <p:cSldViewPr snapToGrid="0" snapToObjects="1">
      <p:cViewPr>
        <p:scale>
          <a:sx n="80" d="100"/>
          <a:sy n="80"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09A5A-A1D0-A94C-A2BA-03347834276C}"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093D9-6AC0-E040-B5B0-A9FD75FBB58B}" type="slidenum">
              <a:rPr lang="en-US" smtClean="0"/>
              <a:t>‹#›</a:t>
            </a:fld>
            <a:endParaRPr lang="en-US"/>
          </a:p>
        </p:txBody>
      </p:sp>
    </p:spTree>
    <p:extLst>
      <p:ext uri="{BB962C8B-B14F-4D97-AF65-F5344CB8AC3E}">
        <p14:creationId xmlns:p14="http://schemas.microsoft.com/office/powerpoint/2010/main" val="34891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Robot is a machine, designed by the human to do complex and difficult tasks that cannot be done by human or that is too dangerous</a:t>
            </a:r>
          </a:p>
        </p:txBody>
      </p:sp>
      <p:sp>
        <p:nvSpPr>
          <p:cNvPr id="4" name="Slide Number Placeholder 3"/>
          <p:cNvSpPr>
            <a:spLocks noGrp="1"/>
          </p:cNvSpPr>
          <p:nvPr>
            <p:ph type="sldNum" sz="quarter" idx="5"/>
          </p:nvPr>
        </p:nvSpPr>
        <p:spPr/>
        <p:txBody>
          <a:bodyPr/>
          <a:lstStyle/>
          <a:p>
            <a:fld id="{004093D9-6AC0-E040-B5B0-A9FD75FBB58B}" type="slidenum">
              <a:rPr lang="en-US" smtClean="0"/>
              <a:t>2</a:t>
            </a:fld>
            <a:endParaRPr lang="en-US"/>
          </a:p>
        </p:txBody>
      </p:sp>
    </p:spTree>
    <p:extLst>
      <p:ext uri="{BB962C8B-B14F-4D97-AF65-F5344CB8AC3E}">
        <p14:creationId xmlns:p14="http://schemas.microsoft.com/office/powerpoint/2010/main" val="350177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093D9-6AC0-E040-B5B0-A9FD75FBB58B}" type="slidenum">
              <a:rPr lang="en-US" smtClean="0"/>
              <a:t>4</a:t>
            </a:fld>
            <a:endParaRPr lang="en-US"/>
          </a:p>
        </p:txBody>
      </p:sp>
    </p:spTree>
    <p:extLst>
      <p:ext uri="{BB962C8B-B14F-4D97-AF65-F5344CB8AC3E}">
        <p14:creationId xmlns:p14="http://schemas.microsoft.com/office/powerpoint/2010/main" val="415538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Henn-</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Hotel  has mostly robotic staffs, airports – for cleaning, lifting, loading and unloading luggage. It can be used </a:t>
            </a:r>
            <a:endParaRPr lang="en-US" dirty="0"/>
          </a:p>
        </p:txBody>
      </p:sp>
      <p:sp>
        <p:nvSpPr>
          <p:cNvPr id="4" name="Slide Number Placeholder 3"/>
          <p:cNvSpPr>
            <a:spLocks noGrp="1"/>
          </p:cNvSpPr>
          <p:nvPr>
            <p:ph type="sldNum" sz="quarter" idx="5"/>
          </p:nvPr>
        </p:nvSpPr>
        <p:spPr/>
        <p:txBody>
          <a:bodyPr/>
          <a:lstStyle/>
          <a:p>
            <a:fld id="{004093D9-6AC0-E040-B5B0-A9FD75FBB58B}" type="slidenum">
              <a:rPr lang="en-US" smtClean="0"/>
              <a:t>5</a:t>
            </a:fld>
            <a:endParaRPr lang="en-US"/>
          </a:p>
        </p:txBody>
      </p:sp>
    </p:spTree>
    <p:extLst>
      <p:ext uri="{BB962C8B-B14F-4D97-AF65-F5344CB8AC3E}">
        <p14:creationId xmlns:p14="http://schemas.microsoft.com/office/powerpoint/2010/main" val="110466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3/24/2021</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97292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99692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96163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468849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11956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3/24/2021</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422386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729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60092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99995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84802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3/24/2021</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527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3/24/2021</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6607842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ghbS-aTYw14&amp;list=PLWWVyLN-srb6Ihxlr0tRcVSNPuzdiXR6F" TargetMode="External"/><Relationship Id="rId5" Type="http://schemas.openxmlformats.org/officeDocument/2006/relationships/hyperlink" Target="https://www.youtube.com/watch?v=FogiE8_3fPE"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H5v6l54R_c" TargetMode="External"/><Relationship Id="rId2" Type="http://schemas.openxmlformats.org/officeDocument/2006/relationships/hyperlink" Target="https://www.youtube.com/watch?v=rxoKeBvDVJ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1AtfHm4hf8"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youtube.com/watch?v=XuwP5iOB-g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00C96-50A9-7745-B2BF-2300F5F292F0}"/>
              </a:ext>
            </a:extLst>
          </p:cNvPr>
          <p:cNvSpPr>
            <a:spLocks noGrp="1"/>
          </p:cNvSpPr>
          <p:nvPr>
            <p:ph type="ctrTitle"/>
          </p:nvPr>
        </p:nvSpPr>
        <p:spPr>
          <a:xfrm>
            <a:off x="762000" y="743804"/>
            <a:ext cx="4102609" cy="3793482"/>
          </a:xfrm>
        </p:spPr>
        <p:txBody>
          <a:bodyPr anchor="ctr">
            <a:normAutofit/>
          </a:bodyPr>
          <a:lstStyle/>
          <a:p>
            <a:pPr algn="l"/>
            <a:r>
              <a:rPr lang="en-US" sz="4700" dirty="0"/>
              <a:t>HUMAN</a:t>
            </a:r>
            <a:br>
              <a:rPr lang="en-US" sz="4700" dirty="0"/>
            </a:br>
            <a:r>
              <a:rPr lang="en-US" sz="4700" dirty="0"/>
              <a:t>ROBOT</a:t>
            </a:r>
            <a:br>
              <a:rPr lang="en-US" sz="4700" dirty="0"/>
            </a:br>
            <a:r>
              <a:rPr lang="en-US" sz="4700" dirty="0"/>
              <a:t>INTERACTION</a:t>
            </a:r>
          </a:p>
        </p:txBody>
      </p:sp>
      <p:sp>
        <p:nvSpPr>
          <p:cNvPr id="3" name="Subtitle 2">
            <a:extLst>
              <a:ext uri="{FF2B5EF4-FFF2-40B4-BE49-F238E27FC236}">
                <a16:creationId xmlns:a16="http://schemas.microsoft.com/office/drawing/2014/main" id="{3DA65FCD-D11B-B041-9844-4A86287E8FCD}"/>
              </a:ext>
            </a:extLst>
          </p:cNvPr>
          <p:cNvSpPr>
            <a:spLocks noGrp="1"/>
          </p:cNvSpPr>
          <p:nvPr>
            <p:ph type="subTitle" idx="1"/>
          </p:nvPr>
        </p:nvSpPr>
        <p:spPr>
          <a:xfrm>
            <a:off x="762000" y="4691564"/>
            <a:ext cx="4102609" cy="1422631"/>
          </a:xfrm>
        </p:spPr>
        <p:txBody>
          <a:bodyPr>
            <a:normAutofit/>
          </a:bodyPr>
          <a:lstStyle/>
          <a:p>
            <a:pPr algn="l"/>
            <a:r>
              <a:rPr lang="en-US"/>
              <a:t>BY POOJA MOTHUKURI</a:t>
            </a:r>
            <a:endParaRPr lang="en-US" dirty="0"/>
          </a:p>
        </p:txBody>
      </p:sp>
      <p:pic>
        <p:nvPicPr>
          <p:cNvPr id="1026" name="Picture 2" descr="A person working in an office&#10;&#10;Description automatically generated with low confidence">
            <a:extLst>
              <a:ext uri="{FF2B5EF4-FFF2-40B4-BE49-F238E27FC236}">
                <a16:creationId xmlns:a16="http://schemas.microsoft.com/office/drawing/2014/main" id="{51DD531C-B86D-E44E-BEB6-FD9BA4345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67"/>
          <a:stretch/>
        </p:blipFill>
        <p:spPr bwMode="auto">
          <a:xfrm>
            <a:off x="5349241" y="10"/>
            <a:ext cx="684275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70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87881-F351-CE48-AB9F-9F249F3F9BDF}"/>
              </a:ext>
            </a:extLst>
          </p:cNvPr>
          <p:cNvSpPr>
            <a:spLocks noGrp="1"/>
          </p:cNvSpPr>
          <p:nvPr>
            <p:ph type="title"/>
          </p:nvPr>
        </p:nvSpPr>
        <p:spPr>
          <a:xfrm>
            <a:off x="6163464" y="755650"/>
            <a:ext cx="5266535" cy="1345115"/>
          </a:xfrm>
        </p:spPr>
        <p:txBody>
          <a:bodyPr>
            <a:normAutofit/>
          </a:bodyPr>
          <a:lstStyle/>
          <a:p>
            <a:r>
              <a:rPr lang="en-US" sz="4400" b="1" dirty="0"/>
              <a:t>Societal Impacts</a:t>
            </a:r>
            <a:endParaRPr lang="en-US" dirty="0"/>
          </a:p>
        </p:txBody>
      </p:sp>
      <p:pic>
        <p:nvPicPr>
          <p:cNvPr id="4" name="Picture 3" descr="Exclamation mark on a yellow background">
            <a:extLst>
              <a:ext uri="{FF2B5EF4-FFF2-40B4-BE49-F238E27FC236}">
                <a16:creationId xmlns:a16="http://schemas.microsoft.com/office/drawing/2014/main" id="{E2DD7A9E-F04F-9540-B2B6-31DC4B7C35EF}"/>
              </a:ext>
            </a:extLst>
          </p:cNvPr>
          <p:cNvPicPr>
            <a:picLocks noChangeAspect="1"/>
          </p:cNvPicPr>
          <p:nvPr/>
        </p:nvPicPr>
        <p:blipFill rotWithShape="1">
          <a:blip r:embed="rId2"/>
          <a:srcRect l="26608" r="14288"/>
          <a:stretch/>
        </p:blipFill>
        <p:spPr>
          <a:xfrm>
            <a:off x="20" y="10"/>
            <a:ext cx="5404493" cy="6857990"/>
          </a:xfrm>
          <a:prstGeom prst="rect">
            <a:avLst/>
          </a:prstGeom>
        </p:spPr>
      </p:pic>
      <p:sp>
        <p:nvSpPr>
          <p:cNvPr id="3" name="Content Placeholder 2">
            <a:extLst>
              <a:ext uri="{FF2B5EF4-FFF2-40B4-BE49-F238E27FC236}">
                <a16:creationId xmlns:a16="http://schemas.microsoft.com/office/drawing/2014/main" id="{15CDFE52-937A-8141-981A-7A7A05F092B7}"/>
              </a:ext>
            </a:extLst>
          </p:cNvPr>
          <p:cNvSpPr>
            <a:spLocks noGrp="1"/>
          </p:cNvSpPr>
          <p:nvPr>
            <p:ph idx="1"/>
          </p:nvPr>
        </p:nvSpPr>
        <p:spPr>
          <a:xfrm>
            <a:off x="6163464" y="2207969"/>
            <a:ext cx="5266535" cy="3884983"/>
          </a:xfrm>
        </p:spPr>
        <p:txBody>
          <a:bodyPr>
            <a:normAutofit lnSpcReduction="10000"/>
          </a:bodyPr>
          <a:lstStyle/>
          <a:p>
            <a:endParaRPr lang="en-US" dirty="0"/>
          </a:p>
          <a:p>
            <a:r>
              <a:rPr lang="en-US" dirty="0"/>
              <a:t>Social impacts on robots are hard to determine,  it has both positive and negative impact.</a:t>
            </a:r>
          </a:p>
          <a:p>
            <a:r>
              <a:rPr lang="en-US" dirty="0"/>
              <a:t>In a company where robot is a part of group discussion, research found that human discuss more among humans than with a robot.  </a:t>
            </a:r>
          </a:p>
        </p:txBody>
      </p:sp>
      <p:pic>
        <p:nvPicPr>
          <p:cNvPr id="5" name="Picture 4">
            <a:extLst>
              <a:ext uri="{FF2B5EF4-FFF2-40B4-BE49-F238E27FC236}">
                <a16:creationId xmlns:a16="http://schemas.microsoft.com/office/drawing/2014/main" id="{1A4E0774-0AC1-9A45-8D32-CA9BA3CC07FD}"/>
              </a:ext>
            </a:extLst>
          </p:cNvPr>
          <p:cNvPicPr>
            <a:picLocks noChangeAspect="1"/>
          </p:cNvPicPr>
          <p:nvPr/>
        </p:nvPicPr>
        <p:blipFill>
          <a:blip r:embed="rId3"/>
          <a:stretch>
            <a:fillRect/>
          </a:stretch>
        </p:blipFill>
        <p:spPr>
          <a:xfrm>
            <a:off x="97176" y="571499"/>
            <a:ext cx="5309838" cy="5521453"/>
          </a:xfrm>
          <a:prstGeom prst="rect">
            <a:avLst/>
          </a:prstGeom>
        </p:spPr>
      </p:pic>
    </p:spTree>
    <p:extLst>
      <p:ext uri="{BB962C8B-B14F-4D97-AF65-F5344CB8AC3E}">
        <p14:creationId xmlns:p14="http://schemas.microsoft.com/office/powerpoint/2010/main" val="101341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DF171F-15D0-3D47-B948-1F4A8B6D57AE}"/>
              </a:ext>
            </a:extLst>
          </p:cNvPr>
          <p:cNvSpPr>
            <a:spLocks noGrp="1"/>
          </p:cNvSpPr>
          <p:nvPr>
            <p:ph type="title"/>
          </p:nvPr>
        </p:nvSpPr>
        <p:spPr>
          <a:xfrm>
            <a:off x="6163464" y="755650"/>
            <a:ext cx="5266535" cy="1345115"/>
          </a:xfrm>
        </p:spPr>
        <p:txBody>
          <a:bodyPr>
            <a:normAutofit/>
          </a:bodyPr>
          <a:lstStyle/>
          <a:p>
            <a:r>
              <a:rPr lang="en-US" dirty="0"/>
              <a:t>limitation</a:t>
            </a:r>
          </a:p>
        </p:txBody>
      </p:sp>
      <p:pic>
        <p:nvPicPr>
          <p:cNvPr id="10" name="Picture 9">
            <a:extLst>
              <a:ext uri="{FF2B5EF4-FFF2-40B4-BE49-F238E27FC236}">
                <a16:creationId xmlns:a16="http://schemas.microsoft.com/office/drawing/2014/main" id="{8B629A0F-B165-1840-9331-7A4CF97F2C70}"/>
              </a:ext>
            </a:extLst>
          </p:cNvPr>
          <p:cNvPicPr>
            <a:picLocks noChangeAspect="1"/>
          </p:cNvPicPr>
          <p:nvPr/>
        </p:nvPicPr>
        <p:blipFill>
          <a:blip r:embed="rId2"/>
          <a:stretch>
            <a:fillRect/>
          </a:stretch>
        </p:blipFill>
        <p:spPr>
          <a:xfrm>
            <a:off x="754711" y="1574892"/>
            <a:ext cx="4649802" cy="3708216"/>
          </a:xfrm>
          <a:prstGeom prst="rect">
            <a:avLst/>
          </a:prstGeom>
        </p:spPr>
      </p:pic>
      <p:sp>
        <p:nvSpPr>
          <p:cNvPr id="8" name="Content Placeholder 7">
            <a:extLst>
              <a:ext uri="{FF2B5EF4-FFF2-40B4-BE49-F238E27FC236}">
                <a16:creationId xmlns:a16="http://schemas.microsoft.com/office/drawing/2014/main" id="{691EE596-A4C5-274C-A10C-5EC3A7FD391F}"/>
              </a:ext>
            </a:extLst>
          </p:cNvPr>
          <p:cNvSpPr>
            <a:spLocks noGrp="1"/>
          </p:cNvSpPr>
          <p:nvPr>
            <p:ph idx="1"/>
          </p:nvPr>
        </p:nvSpPr>
        <p:spPr>
          <a:xfrm>
            <a:off x="6163464" y="2207969"/>
            <a:ext cx="5266535" cy="3884983"/>
          </a:xfrm>
        </p:spPr>
        <p:txBody>
          <a:bodyPr>
            <a:normAutofit/>
          </a:bodyPr>
          <a:lstStyle/>
          <a:p>
            <a:r>
              <a:rPr lang="en-US" dirty="0"/>
              <a:t>Expensive</a:t>
            </a:r>
          </a:p>
          <a:p>
            <a:r>
              <a:rPr lang="en-US" dirty="0"/>
              <a:t>Employment crisis</a:t>
            </a:r>
          </a:p>
          <a:p>
            <a:r>
              <a:rPr lang="en-US" dirty="0"/>
              <a:t>Takes time to adjust</a:t>
            </a:r>
          </a:p>
          <a:p>
            <a:r>
              <a:rPr lang="en-US" dirty="0"/>
              <a:t>Can not be spontaneous</a:t>
            </a:r>
          </a:p>
          <a:p>
            <a:r>
              <a:rPr lang="en-US" dirty="0"/>
              <a:t>Robots can not reciprocate same feelings as human</a:t>
            </a:r>
          </a:p>
          <a:p>
            <a:endParaRPr lang="en-US" dirty="0"/>
          </a:p>
          <a:p>
            <a:endParaRPr lang="en-US" dirty="0"/>
          </a:p>
        </p:txBody>
      </p:sp>
    </p:spTree>
    <p:extLst>
      <p:ext uri="{BB962C8B-B14F-4D97-AF65-F5344CB8AC3E}">
        <p14:creationId xmlns:p14="http://schemas.microsoft.com/office/powerpoint/2010/main" val="274298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507D-C860-CE48-AD60-34848229A24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6F4A133-A841-1340-9E1B-EF7274F1F426}"/>
              </a:ext>
            </a:extLst>
          </p:cNvPr>
          <p:cNvSpPr>
            <a:spLocks noGrp="1"/>
          </p:cNvSpPr>
          <p:nvPr>
            <p:ph idx="1"/>
          </p:nvPr>
        </p:nvSpPr>
        <p:spPr/>
        <p:txBody>
          <a:bodyPr>
            <a:normAutofit fontScale="92500" lnSpcReduction="10000"/>
          </a:bodyPr>
          <a:lstStyle/>
          <a:p>
            <a:r>
              <a:rPr lang="en-US" dirty="0"/>
              <a:t>Social robots can recognize facial expression and respond accordingly but they doesn’t feel emotions. Hospitality Robots are friendly,  using them reduce costs, enhance operational efficiency, and improve services and customer experience but they take time to learn. Might not feel comfortable for many guests. At schools they will be helpful to teach new technology and they can free up precious time for teachers, allowing the teacher to focus on what students can do best</a:t>
            </a:r>
          </a:p>
        </p:txBody>
      </p:sp>
    </p:spTree>
    <p:extLst>
      <p:ext uri="{BB962C8B-B14F-4D97-AF65-F5344CB8AC3E}">
        <p14:creationId xmlns:p14="http://schemas.microsoft.com/office/powerpoint/2010/main" val="1961171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 name="Rectangle 24">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6">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7B36BEE-BE00-4915-A981-DE90475E6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3168A-CCB5-1849-B27E-DF3F83FA2BD6}"/>
              </a:ext>
            </a:extLst>
          </p:cNvPr>
          <p:cNvSpPr>
            <a:spLocks noGrp="1"/>
          </p:cNvSpPr>
          <p:nvPr>
            <p:ph type="title"/>
          </p:nvPr>
        </p:nvSpPr>
        <p:spPr>
          <a:xfrm>
            <a:off x="1517904" y="1517904"/>
            <a:ext cx="9144000" cy="2798064"/>
          </a:xfrm>
        </p:spPr>
        <p:txBody>
          <a:bodyPr vert="horz" lIns="91440" tIns="45720" rIns="91440" bIns="45720" rtlCol="0" anchor="ctr">
            <a:normAutofit/>
          </a:bodyPr>
          <a:lstStyle/>
          <a:p>
            <a:pPr algn="ctr"/>
            <a:br>
              <a:rPr lang="en-US" sz="6000"/>
            </a:br>
            <a:r>
              <a:rPr lang="en-US" sz="6000"/>
              <a:t>Thank you</a:t>
            </a:r>
            <a:endParaRPr lang="en-US" sz="6000" dirty="0"/>
          </a:p>
        </p:txBody>
      </p:sp>
    </p:spTree>
    <p:extLst>
      <p:ext uri="{BB962C8B-B14F-4D97-AF65-F5344CB8AC3E}">
        <p14:creationId xmlns:p14="http://schemas.microsoft.com/office/powerpoint/2010/main" val="237533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23C71-6641-7846-9732-094B094C75A6}"/>
              </a:ext>
            </a:extLst>
          </p:cNvPr>
          <p:cNvSpPr>
            <a:spLocks noGrp="1"/>
          </p:cNvSpPr>
          <p:nvPr>
            <p:ph type="title"/>
          </p:nvPr>
        </p:nvSpPr>
        <p:spPr>
          <a:xfrm>
            <a:off x="6163464" y="755650"/>
            <a:ext cx="5266535" cy="1345115"/>
          </a:xfrm>
        </p:spPr>
        <p:txBody>
          <a:bodyPr>
            <a:normAutofit/>
          </a:bodyPr>
          <a:lstStyle/>
          <a:p>
            <a:r>
              <a:rPr lang="en-US" dirty="0"/>
              <a:t>Definition </a:t>
            </a:r>
          </a:p>
        </p:txBody>
      </p:sp>
      <p:pic>
        <p:nvPicPr>
          <p:cNvPr id="5" name="Picture 4" descr="Abstract background of data">
            <a:extLst>
              <a:ext uri="{FF2B5EF4-FFF2-40B4-BE49-F238E27FC236}">
                <a16:creationId xmlns:a16="http://schemas.microsoft.com/office/drawing/2014/main" id="{BD34A60E-279F-4669-8526-C5EAF736FB8B}"/>
              </a:ext>
            </a:extLst>
          </p:cNvPr>
          <p:cNvPicPr>
            <a:picLocks noChangeAspect="1"/>
          </p:cNvPicPr>
          <p:nvPr/>
        </p:nvPicPr>
        <p:blipFill rotWithShape="1">
          <a:blip r:embed="rId3"/>
          <a:srcRect l="23627" r="32045"/>
          <a:stretch/>
        </p:blipFill>
        <p:spPr>
          <a:xfrm>
            <a:off x="20" y="10"/>
            <a:ext cx="5404493" cy="6857990"/>
          </a:xfrm>
          <a:prstGeom prst="rect">
            <a:avLst/>
          </a:prstGeom>
        </p:spPr>
      </p:pic>
      <p:sp>
        <p:nvSpPr>
          <p:cNvPr id="20" name="Content Placeholder 2">
            <a:extLst>
              <a:ext uri="{FF2B5EF4-FFF2-40B4-BE49-F238E27FC236}">
                <a16:creationId xmlns:a16="http://schemas.microsoft.com/office/drawing/2014/main" id="{8FCEB69F-06DE-F14E-BE79-430061AFA8DE}"/>
              </a:ext>
            </a:extLst>
          </p:cNvPr>
          <p:cNvSpPr>
            <a:spLocks noGrp="1"/>
          </p:cNvSpPr>
          <p:nvPr>
            <p:ph idx="1"/>
          </p:nvPr>
        </p:nvSpPr>
        <p:spPr>
          <a:xfrm>
            <a:off x="6163464" y="2207969"/>
            <a:ext cx="5266535" cy="3884983"/>
          </a:xfrm>
        </p:spPr>
        <p:txBody>
          <a:bodyPr>
            <a:normAutofit fontScale="92500" lnSpcReduction="20000"/>
          </a:bodyPr>
          <a:lstStyle/>
          <a:p>
            <a:r>
              <a:rPr lang="en-US" dirty="0"/>
              <a:t>What is a robot?</a:t>
            </a:r>
          </a:p>
          <a:p>
            <a:r>
              <a:rPr lang="en-US" dirty="0"/>
              <a:t>Human creature, a machine capable of carrying out a complex series of actions automatically.</a:t>
            </a:r>
          </a:p>
          <a:p>
            <a:r>
              <a:rPr lang="en-US" dirty="0"/>
              <a:t>What is Human Robot Interaction?</a:t>
            </a:r>
          </a:p>
          <a:p>
            <a:r>
              <a:rPr lang="en-US" dirty="0"/>
              <a:t>Human–robot interaction is the study of interactions between humans and robots in different environments</a:t>
            </a:r>
          </a:p>
          <a:p>
            <a:endParaRPr lang="en-US" dirty="0"/>
          </a:p>
        </p:txBody>
      </p:sp>
    </p:spTree>
    <p:extLst>
      <p:ext uri="{BB962C8B-B14F-4D97-AF65-F5344CB8AC3E}">
        <p14:creationId xmlns:p14="http://schemas.microsoft.com/office/powerpoint/2010/main" val="1278840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6A9CD-A6EC-F04E-9717-CC4DF434A724}"/>
              </a:ext>
            </a:extLst>
          </p:cNvPr>
          <p:cNvSpPr>
            <a:spLocks noGrp="1"/>
          </p:cNvSpPr>
          <p:nvPr>
            <p:ph type="title"/>
          </p:nvPr>
        </p:nvSpPr>
        <p:spPr>
          <a:xfrm>
            <a:off x="6163464" y="755650"/>
            <a:ext cx="5266535" cy="1345115"/>
          </a:xfrm>
        </p:spPr>
        <p:txBody>
          <a:bodyPr>
            <a:normAutofit/>
          </a:bodyPr>
          <a:lstStyle/>
          <a:p>
            <a:r>
              <a:rPr lang="en-US" dirty="0"/>
              <a:t>Social robots</a:t>
            </a:r>
            <a:br>
              <a:rPr lang="en-US" dirty="0"/>
            </a:br>
            <a:endParaRPr lang="en-US" dirty="0"/>
          </a:p>
        </p:txBody>
      </p:sp>
      <p:pic>
        <p:nvPicPr>
          <p:cNvPr id="7" name="Picture 6">
            <a:extLst>
              <a:ext uri="{FF2B5EF4-FFF2-40B4-BE49-F238E27FC236}">
                <a16:creationId xmlns:a16="http://schemas.microsoft.com/office/drawing/2014/main" id="{5354EA60-EDED-F64A-A514-9D167F8420E0}"/>
              </a:ext>
            </a:extLst>
          </p:cNvPr>
          <p:cNvPicPr>
            <a:picLocks noChangeAspect="1"/>
          </p:cNvPicPr>
          <p:nvPr/>
        </p:nvPicPr>
        <p:blipFill rotWithShape="1">
          <a:blip r:embed="rId2"/>
          <a:srcRect l="6520" r="26691"/>
          <a:stretch/>
        </p:blipFill>
        <p:spPr>
          <a:xfrm>
            <a:off x="972823" y="755650"/>
            <a:ext cx="4213577" cy="5346700"/>
          </a:xfrm>
          <a:prstGeom prst="rect">
            <a:avLst/>
          </a:prstGeom>
        </p:spPr>
      </p:pic>
      <p:sp>
        <p:nvSpPr>
          <p:cNvPr id="3" name="Content Placeholder 2">
            <a:extLst>
              <a:ext uri="{FF2B5EF4-FFF2-40B4-BE49-F238E27FC236}">
                <a16:creationId xmlns:a16="http://schemas.microsoft.com/office/drawing/2014/main" id="{DD4EE6FF-37A6-634C-990C-CBEF55EE1159}"/>
              </a:ext>
            </a:extLst>
          </p:cNvPr>
          <p:cNvSpPr>
            <a:spLocks noGrp="1"/>
          </p:cNvSpPr>
          <p:nvPr>
            <p:ph idx="1"/>
          </p:nvPr>
        </p:nvSpPr>
        <p:spPr>
          <a:xfrm>
            <a:off x="5401463" y="1920484"/>
            <a:ext cx="5266535" cy="3884983"/>
          </a:xfrm>
        </p:spPr>
        <p:txBody>
          <a:bodyPr>
            <a:normAutofit fontScale="85000" lnSpcReduction="20000"/>
          </a:bodyPr>
          <a:lstStyle/>
          <a:p>
            <a:r>
              <a:rPr lang="en-US" dirty="0"/>
              <a:t>Social robots exhibit social behaviors such as recognizing, following, assisting their owners and engaging in conversation.</a:t>
            </a:r>
          </a:p>
          <a:p>
            <a:r>
              <a:rPr lang="en-US" sz="2800" dirty="0"/>
              <a:t>Right now there are many social robots out there in hotels, airports, malls helping people, guiding and entertaining them.</a:t>
            </a:r>
            <a:endParaRPr lang="en-US" dirty="0"/>
          </a:p>
          <a:p>
            <a:r>
              <a:rPr lang="en-US" dirty="0"/>
              <a:t>Sophia</a:t>
            </a:r>
          </a:p>
          <a:p>
            <a:r>
              <a:rPr lang="en-US" dirty="0"/>
              <a:t>Robby</a:t>
            </a:r>
          </a:p>
          <a:p>
            <a:r>
              <a:rPr lang="en-US" dirty="0"/>
              <a:t>The </a:t>
            </a:r>
            <a:r>
              <a:rPr lang="en-US" dirty="0" err="1"/>
              <a:t>Na'vi</a:t>
            </a:r>
            <a:r>
              <a:rPr lang="en-US" dirty="0"/>
              <a:t> Shaman </a:t>
            </a:r>
          </a:p>
          <a:p>
            <a:endParaRPr lang="en-US" dirty="0"/>
          </a:p>
          <a:p>
            <a:endParaRPr lang="en-US" dirty="0"/>
          </a:p>
        </p:txBody>
      </p:sp>
    </p:spTree>
    <p:extLst>
      <p:ext uri="{BB962C8B-B14F-4D97-AF65-F5344CB8AC3E}">
        <p14:creationId xmlns:p14="http://schemas.microsoft.com/office/powerpoint/2010/main" val="1129130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D81391-879F-8C49-8D6A-50D1C69E8F89}"/>
              </a:ext>
            </a:extLst>
          </p:cNvPr>
          <p:cNvSpPr>
            <a:spLocks noGrp="1"/>
          </p:cNvSpPr>
          <p:nvPr>
            <p:ph type="title"/>
          </p:nvPr>
        </p:nvSpPr>
        <p:spPr>
          <a:xfrm>
            <a:off x="762000" y="4317260"/>
            <a:ext cx="4964612" cy="1791956"/>
          </a:xfrm>
        </p:spPr>
        <p:txBody>
          <a:bodyPr>
            <a:normAutofit/>
          </a:bodyPr>
          <a:lstStyle/>
          <a:p>
            <a:r>
              <a:rPr lang="en-US" dirty="0"/>
              <a:t>						   Applications</a:t>
            </a:r>
          </a:p>
        </p:txBody>
      </p:sp>
      <p:pic>
        <p:nvPicPr>
          <p:cNvPr id="6" name="Picture 5">
            <a:extLst>
              <a:ext uri="{FF2B5EF4-FFF2-40B4-BE49-F238E27FC236}">
                <a16:creationId xmlns:a16="http://schemas.microsoft.com/office/drawing/2014/main" id="{E872C1EA-0E9E-BC47-9188-6CA952706D90}"/>
              </a:ext>
            </a:extLst>
          </p:cNvPr>
          <p:cNvPicPr>
            <a:picLocks noChangeAspect="1"/>
          </p:cNvPicPr>
          <p:nvPr/>
        </p:nvPicPr>
        <p:blipFill rotWithShape="1">
          <a:blip r:embed="rId3"/>
          <a:srcRect t="7469" r="3" b="20936"/>
          <a:stretch/>
        </p:blipFill>
        <p:spPr>
          <a:xfrm>
            <a:off x="758953" y="1090011"/>
            <a:ext cx="2338453" cy="2325369"/>
          </a:xfrm>
          <a:prstGeom prst="rect">
            <a:avLst/>
          </a:prstGeom>
        </p:spPr>
      </p:pic>
      <p:pic>
        <p:nvPicPr>
          <p:cNvPr id="4" name="Picture 3">
            <a:extLst>
              <a:ext uri="{FF2B5EF4-FFF2-40B4-BE49-F238E27FC236}">
                <a16:creationId xmlns:a16="http://schemas.microsoft.com/office/drawing/2014/main" id="{B92373B9-A535-5D4F-B9B2-42E196CEFD9D}"/>
              </a:ext>
            </a:extLst>
          </p:cNvPr>
          <p:cNvPicPr>
            <a:picLocks noChangeAspect="1"/>
          </p:cNvPicPr>
          <p:nvPr/>
        </p:nvPicPr>
        <p:blipFill rotWithShape="1">
          <a:blip r:embed="rId4"/>
          <a:srcRect l="9892" r="1358" b="-5"/>
          <a:stretch/>
        </p:blipFill>
        <p:spPr>
          <a:xfrm>
            <a:off x="3511933" y="1080151"/>
            <a:ext cx="2361539" cy="2348350"/>
          </a:xfrm>
          <a:prstGeom prst="rect">
            <a:avLst/>
          </a:prstGeom>
        </p:spPr>
      </p:pic>
      <p:pic>
        <p:nvPicPr>
          <p:cNvPr id="8" name="Picture 7" descr="A person standing in a hallway&#10;&#10;Description automatically generated with medium confidence">
            <a:extLst>
              <a:ext uri="{FF2B5EF4-FFF2-40B4-BE49-F238E27FC236}">
                <a16:creationId xmlns:a16="http://schemas.microsoft.com/office/drawing/2014/main" id="{7DE46B0A-B024-E544-A42F-611720D70A63}"/>
              </a:ext>
            </a:extLst>
          </p:cNvPr>
          <p:cNvPicPr>
            <a:picLocks noChangeAspect="1"/>
          </p:cNvPicPr>
          <p:nvPr/>
        </p:nvPicPr>
        <p:blipFill>
          <a:blip r:embed="rId5"/>
          <a:stretch>
            <a:fillRect/>
          </a:stretch>
        </p:blipFill>
        <p:spPr>
          <a:xfrm>
            <a:off x="6287999" y="1412248"/>
            <a:ext cx="2359152" cy="1680895"/>
          </a:xfrm>
          <a:prstGeom prst="rect">
            <a:avLst/>
          </a:prstGeom>
        </p:spPr>
      </p:pic>
      <p:pic>
        <p:nvPicPr>
          <p:cNvPr id="11" name="Picture 10" descr="A group of people sitting around a table with a person in a garment&#10;&#10;Description automatically generated with low confidence">
            <a:extLst>
              <a:ext uri="{FF2B5EF4-FFF2-40B4-BE49-F238E27FC236}">
                <a16:creationId xmlns:a16="http://schemas.microsoft.com/office/drawing/2014/main" id="{31B40F98-DF99-6440-84F0-D787AB531BFC}"/>
              </a:ext>
            </a:extLst>
          </p:cNvPr>
          <p:cNvPicPr>
            <a:picLocks noChangeAspect="1"/>
          </p:cNvPicPr>
          <p:nvPr/>
        </p:nvPicPr>
        <p:blipFill>
          <a:blip r:embed="rId6"/>
          <a:stretch>
            <a:fillRect/>
          </a:stretch>
        </p:blipFill>
        <p:spPr>
          <a:xfrm>
            <a:off x="9061677" y="1321519"/>
            <a:ext cx="2361539" cy="1865615"/>
          </a:xfrm>
          <a:prstGeom prst="rect">
            <a:avLst/>
          </a:prstGeom>
        </p:spPr>
      </p:pic>
      <p:sp>
        <p:nvSpPr>
          <p:cNvPr id="3" name="Content Placeholder 2">
            <a:extLst>
              <a:ext uri="{FF2B5EF4-FFF2-40B4-BE49-F238E27FC236}">
                <a16:creationId xmlns:a16="http://schemas.microsoft.com/office/drawing/2014/main" id="{F9C02542-C54D-1E42-B552-5722392FBE1F}"/>
              </a:ext>
            </a:extLst>
          </p:cNvPr>
          <p:cNvSpPr>
            <a:spLocks noGrp="1"/>
          </p:cNvSpPr>
          <p:nvPr>
            <p:ph idx="1"/>
          </p:nvPr>
        </p:nvSpPr>
        <p:spPr>
          <a:xfrm>
            <a:off x="6472342" y="4317261"/>
            <a:ext cx="4957657" cy="1791957"/>
          </a:xfrm>
        </p:spPr>
        <p:txBody>
          <a:bodyPr>
            <a:normAutofit/>
          </a:bodyPr>
          <a:lstStyle/>
          <a:p>
            <a:pPr>
              <a:lnSpc>
                <a:spcPct val="95000"/>
              </a:lnSpc>
            </a:pPr>
            <a:r>
              <a:rPr lang="en-US" sz="2200" dirty="0"/>
              <a:t>Home</a:t>
            </a:r>
          </a:p>
          <a:p>
            <a:pPr>
              <a:lnSpc>
                <a:spcPct val="95000"/>
              </a:lnSpc>
            </a:pPr>
            <a:r>
              <a:rPr lang="en-US" sz="2200" dirty="0"/>
              <a:t>Airports</a:t>
            </a:r>
          </a:p>
          <a:p>
            <a:pPr>
              <a:lnSpc>
                <a:spcPct val="95000"/>
              </a:lnSpc>
            </a:pPr>
            <a:r>
              <a:rPr lang="en-US" sz="2200" dirty="0"/>
              <a:t>Hospital</a:t>
            </a:r>
          </a:p>
          <a:p>
            <a:pPr>
              <a:lnSpc>
                <a:spcPct val="95000"/>
              </a:lnSpc>
            </a:pPr>
            <a:r>
              <a:rPr lang="en-US" sz="2200" dirty="0"/>
              <a:t>Hospitality</a:t>
            </a:r>
          </a:p>
          <a:p>
            <a:pPr>
              <a:lnSpc>
                <a:spcPct val="95000"/>
              </a:lnSpc>
            </a:pPr>
            <a:endParaRPr lang="en-US" sz="2200" dirty="0"/>
          </a:p>
        </p:txBody>
      </p:sp>
    </p:spTree>
    <p:extLst>
      <p:ext uri="{BB962C8B-B14F-4D97-AF65-F5344CB8AC3E}">
        <p14:creationId xmlns:p14="http://schemas.microsoft.com/office/powerpoint/2010/main" val="2815001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B574B-29DF-8F46-93FD-2F95D093629A}"/>
              </a:ext>
            </a:extLst>
          </p:cNvPr>
          <p:cNvSpPr>
            <a:spLocks noGrp="1"/>
          </p:cNvSpPr>
          <p:nvPr>
            <p:ph type="title"/>
          </p:nvPr>
        </p:nvSpPr>
        <p:spPr>
          <a:xfrm>
            <a:off x="5720332" y="744818"/>
            <a:ext cx="6018950" cy="1345115"/>
          </a:xfrm>
        </p:spPr>
        <p:txBody>
          <a:bodyPr vert="horz" lIns="91440" tIns="45720" rIns="91440" bIns="45720" rtlCol="0">
            <a:normAutofit/>
          </a:bodyPr>
          <a:lstStyle/>
          <a:p>
            <a:r>
              <a:rPr lang="en-US" dirty="0"/>
              <a:t>Hotels</a:t>
            </a:r>
          </a:p>
        </p:txBody>
      </p:sp>
      <p:pic>
        <p:nvPicPr>
          <p:cNvPr id="6" name="Picture 5">
            <a:extLst>
              <a:ext uri="{FF2B5EF4-FFF2-40B4-BE49-F238E27FC236}">
                <a16:creationId xmlns:a16="http://schemas.microsoft.com/office/drawing/2014/main" id="{DBD8B858-88AB-A44C-8C33-8F70E835F106}"/>
              </a:ext>
            </a:extLst>
          </p:cNvPr>
          <p:cNvPicPr>
            <a:picLocks noChangeAspect="1"/>
          </p:cNvPicPr>
          <p:nvPr/>
        </p:nvPicPr>
        <p:blipFill>
          <a:blip r:embed="rId3"/>
          <a:stretch>
            <a:fillRect/>
          </a:stretch>
        </p:blipFill>
        <p:spPr>
          <a:xfrm>
            <a:off x="1650079" y="755650"/>
            <a:ext cx="2110892" cy="2468880"/>
          </a:xfrm>
          <a:prstGeom prst="rect">
            <a:avLst/>
          </a:prstGeom>
        </p:spPr>
      </p:pic>
      <p:pic>
        <p:nvPicPr>
          <p:cNvPr id="4" name="Picture 3">
            <a:extLst>
              <a:ext uri="{FF2B5EF4-FFF2-40B4-BE49-F238E27FC236}">
                <a16:creationId xmlns:a16="http://schemas.microsoft.com/office/drawing/2014/main" id="{5092B6B9-4A0D-3047-B24A-DD43C455F7E5}"/>
              </a:ext>
            </a:extLst>
          </p:cNvPr>
          <p:cNvPicPr>
            <a:picLocks noChangeAspect="1"/>
          </p:cNvPicPr>
          <p:nvPr/>
        </p:nvPicPr>
        <p:blipFill>
          <a:blip r:embed="rId4"/>
          <a:stretch>
            <a:fillRect/>
          </a:stretch>
        </p:blipFill>
        <p:spPr>
          <a:xfrm>
            <a:off x="757853" y="3762607"/>
            <a:ext cx="3895344" cy="2210607"/>
          </a:xfrm>
          <a:prstGeom prst="rect">
            <a:avLst/>
          </a:prstGeom>
        </p:spPr>
      </p:pic>
      <p:sp>
        <p:nvSpPr>
          <p:cNvPr id="3" name="Content Placeholder 2">
            <a:extLst>
              <a:ext uri="{FF2B5EF4-FFF2-40B4-BE49-F238E27FC236}">
                <a16:creationId xmlns:a16="http://schemas.microsoft.com/office/drawing/2014/main" id="{2B9B1E20-0C2D-3B41-97A4-AAC7AEF6C828}"/>
              </a:ext>
            </a:extLst>
          </p:cNvPr>
          <p:cNvSpPr>
            <a:spLocks noGrp="1"/>
          </p:cNvSpPr>
          <p:nvPr>
            <p:ph idx="1"/>
          </p:nvPr>
        </p:nvSpPr>
        <p:spPr>
          <a:xfrm>
            <a:off x="5528406" y="1990090"/>
            <a:ext cx="6018950" cy="3884983"/>
          </a:xfrm>
        </p:spPr>
        <p:txBody>
          <a:bodyPr vert="horz" lIns="91440" tIns="45720" rIns="91440" bIns="45720" rtlCol="0">
            <a:normAutofit fontScale="92500" lnSpcReduction="10000"/>
          </a:bodyPr>
          <a:lstStyle/>
          <a:p>
            <a:pPr marL="0" indent="0">
              <a:lnSpc>
                <a:spcPct val="95000"/>
              </a:lnSpc>
              <a:buNone/>
            </a:pPr>
            <a:r>
              <a:rPr lang="en-US" sz="2400" dirty="0"/>
              <a:t>These social robots are designed to be friendly </a:t>
            </a:r>
          </a:p>
          <a:p>
            <a:pPr marL="0" indent="0">
              <a:lnSpc>
                <a:spcPct val="95000"/>
              </a:lnSpc>
              <a:buNone/>
            </a:pPr>
            <a:r>
              <a:rPr lang="en-US" sz="2400" dirty="0"/>
              <a:t>Henn-</a:t>
            </a:r>
            <a:r>
              <a:rPr lang="en-US" sz="2400" dirty="0" err="1"/>
              <a:t>na</a:t>
            </a:r>
            <a:r>
              <a:rPr lang="en-US" sz="2400" dirty="0"/>
              <a:t> Hotel – robots as staff</a:t>
            </a:r>
          </a:p>
          <a:p>
            <a:pPr marL="0" indent="0">
              <a:lnSpc>
                <a:spcPct val="95000"/>
              </a:lnSpc>
              <a:buNone/>
            </a:pPr>
            <a:r>
              <a:rPr lang="en-US" sz="2400" dirty="0">
                <a:hlinkClick r:id="rId5"/>
              </a:rPr>
              <a:t>https://www.youtube.com/watch?v=FogiE8_3fPE</a:t>
            </a:r>
            <a:endParaRPr lang="en-US" sz="2400" dirty="0"/>
          </a:p>
          <a:p>
            <a:pPr marL="0" indent="0">
              <a:lnSpc>
                <a:spcPct val="95000"/>
              </a:lnSpc>
              <a:buNone/>
            </a:pPr>
            <a:r>
              <a:rPr lang="en-US" sz="2400" dirty="0"/>
              <a:t>Hilton - Hilton’s concierge robot – helping desk</a:t>
            </a:r>
          </a:p>
          <a:p>
            <a:pPr marL="0" indent="0">
              <a:lnSpc>
                <a:spcPct val="95000"/>
              </a:lnSpc>
              <a:buNone/>
            </a:pPr>
            <a:r>
              <a:rPr lang="en-US" sz="2400" dirty="0">
                <a:hlinkClick r:id="rId6"/>
              </a:rPr>
              <a:t>https://www.youtube.com/watch?v=ghbS-aTYw14&amp;list=PLWWVyLN-srb6Ihxlr0tRcVSNPuzdiXR6F</a:t>
            </a:r>
            <a:endParaRPr lang="en-US" sz="2400" dirty="0"/>
          </a:p>
          <a:p>
            <a:pPr marL="0" indent="0">
              <a:lnSpc>
                <a:spcPct val="95000"/>
              </a:lnSpc>
              <a:buNone/>
            </a:pPr>
            <a:r>
              <a:rPr lang="en-US" sz="2400" dirty="0" err="1"/>
              <a:t>Aloft’s</a:t>
            </a:r>
            <a:r>
              <a:rPr lang="en-US" sz="2400" dirty="0"/>
              <a:t> butler robot – room service</a:t>
            </a:r>
          </a:p>
        </p:txBody>
      </p:sp>
    </p:spTree>
    <p:extLst>
      <p:ext uri="{BB962C8B-B14F-4D97-AF65-F5344CB8AC3E}">
        <p14:creationId xmlns:p14="http://schemas.microsoft.com/office/powerpoint/2010/main" val="29612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5589C-69C5-1C43-82FE-D4F937859A14}"/>
              </a:ext>
            </a:extLst>
          </p:cNvPr>
          <p:cNvSpPr>
            <a:spLocks noGrp="1"/>
          </p:cNvSpPr>
          <p:nvPr>
            <p:ph type="title"/>
          </p:nvPr>
        </p:nvSpPr>
        <p:spPr>
          <a:xfrm>
            <a:off x="762000" y="4416272"/>
            <a:ext cx="4964612" cy="1695995"/>
          </a:xfrm>
        </p:spPr>
        <p:txBody>
          <a:bodyPr vert="horz" lIns="91440" tIns="45720" rIns="91440" bIns="45720" rtlCol="0">
            <a:normAutofit/>
          </a:bodyPr>
          <a:lstStyle/>
          <a:p>
            <a:r>
              <a:rPr lang="en-US" dirty="0"/>
              <a:t>Entertainment </a:t>
            </a:r>
          </a:p>
        </p:txBody>
      </p:sp>
      <p:pic>
        <p:nvPicPr>
          <p:cNvPr id="22" name="Picture 21">
            <a:extLst>
              <a:ext uri="{FF2B5EF4-FFF2-40B4-BE49-F238E27FC236}">
                <a16:creationId xmlns:a16="http://schemas.microsoft.com/office/drawing/2014/main" id="{910CA499-517D-1641-9416-36F0D43C9F24}"/>
              </a:ext>
            </a:extLst>
          </p:cNvPr>
          <p:cNvPicPr>
            <a:picLocks noChangeAspect="1"/>
          </p:cNvPicPr>
          <p:nvPr/>
        </p:nvPicPr>
        <p:blipFill rotWithShape="1">
          <a:blip r:embed="rId2"/>
          <a:srcRect l="561"/>
          <a:stretch/>
        </p:blipFill>
        <p:spPr>
          <a:xfrm>
            <a:off x="765478" y="745730"/>
            <a:ext cx="2649630" cy="3362246"/>
          </a:xfrm>
          <a:prstGeom prst="rect">
            <a:avLst/>
          </a:prstGeom>
        </p:spPr>
      </p:pic>
      <p:pic>
        <p:nvPicPr>
          <p:cNvPr id="6" name="Picture 5" descr="A video game cover&#10;&#10;Description automatically generated with low confidence">
            <a:extLst>
              <a:ext uri="{FF2B5EF4-FFF2-40B4-BE49-F238E27FC236}">
                <a16:creationId xmlns:a16="http://schemas.microsoft.com/office/drawing/2014/main" id="{572F07B9-10F6-5343-833A-AF36A2945ABE}"/>
              </a:ext>
            </a:extLst>
          </p:cNvPr>
          <p:cNvPicPr>
            <a:picLocks noChangeAspect="1"/>
          </p:cNvPicPr>
          <p:nvPr/>
        </p:nvPicPr>
        <p:blipFill>
          <a:blip r:embed="rId3"/>
          <a:stretch>
            <a:fillRect/>
          </a:stretch>
        </p:blipFill>
        <p:spPr>
          <a:xfrm>
            <a:off x="4500634" y="745730"/>
            <a:ext cx="2092997" cy="3362246"/>
          </a:xfrm>
          <a:prstGeom prst="rect">
            <a:avLst/>
          </a:prstGeom>
        </p:spPr>
      </p:pic>
      <p:pic>
        <p:nvPicPr>
          <p:cNvPr id="4" name="Picture 3">
            <a:extLst>
              <a:ext uri="{FF2B5EF4-FFF2-40B4-BE49-F238E27FC236}">
                <a16:creationId xmlns:a16="http://schemas.microsoft.com/office/drawing/2014/main" id="{BAC35661-DB53-A945-AC5A-6A0A377FF76D}"/>
              </a:ext>
            </a:extLst>
          </p:cNvPr>
          <p:cNvPicPr>
            <a:picLocks noChangeAspect="1"/>
          </p:cNvPicPr>
          <p:nvPr/>
        </p:nvPicPr>
        <p:blipFill>
          <a:blip r:embed="rId4"/>
          <a:stretch>
            <a:fillRect/>
          </a:stretch>
        </p:blipFill>
        <p:spPr>
          <a:xfrm>
            <a:off x="8234220" y="1078685"/>
            <a:ext cx="3200400" cy="2696336"/>
          </a:xfrm>
          <a:prstGeom prst="rect">
            <a:avLst/>
          </a:prstGeom>
        </p:spPr>
      </p:pic>
      <p:sp>
        <p:nvSpPr>
          <p:cNvPr id="3" name="Content Placeholder 2">
            <a:extLst>
              <a:ext uri="{FF2B5EF4-FFF2-40B4-BE49-F238E27FC236}">
                <a16:creationId xmlns:a16="http://schemas.microsoft.com/office/drawing/2014/main" id="{ACDD23B2-EF15-2C4D-9557-AE098FE09935}"/>
              </a:ext>
            </a:extLst>
          </p:cNvPr>
          <p:cNvSpPr>
            <a:spLocks noGrp="1"/>
          </p:cNvSpPr>
          <p:nvPr>
            <p:ph idx="1"/>
          </p:nvPr>
        </p:nvSpPr>
        <p:spPr>
          <a:xfrm>
            <a:off x="6465390" y="4541384"/>
            <a:ext cx="4957657" cy="1695996"/>
          </a:xfrm>
        </p:spPr>
        <p:txBody>
          <a:bodyPr vert="horz" lIns="91440" tIns="45720" rIns="91440" bIns="45720" rtlCol="0">
            <a:normAutofit/>
          </a:bodyPr>
          <a:lstStyle/>
          <a:p>
            <a:pPr>
              <a:lnSpc>
                <a:spcPct val="95000"/>
              </a:lnSpc>
            </a:pPr>
            <a:r>
              <a:rPr lang="en-US" sz="1300" dirty="0">
                <a:latin typeface="Times New Roman" panose="02020603050405020304" pitchFamily="18" charset="0"/>
                <a:cs typeface="Times New Roman" panose="02020603050405020304" pitchFamily="18" charset="0"/>
              </a:rPr>
              <a:t>Robots plays an important role in the film /entertainment industry.</a:t>
            </a:r>
          </a:p>
          <a:p>
            <a:pPr>
              <a:lnSpc>
                <a:spcPct val="95000"/>
              </a:lnSpc>
            </a:pPr>
            <a:r>
              <a:rPr lang="en-US" sz="1300" dirty="0">
                <a:latin typeface="Times New Roman" panose="02020603050405020304" pitchFamily="18" charset="0"/>
                <a:cs typeface="Times New Roman" panose="02020603050405020304" pitchFamily="18" charset="0"/>
              </a:rPr>
              <a:t>The stunts which are dangerous to human are dubbed by robots.</a:t>
            </a:r>
          </a:p>
          <a:p>
            <a:pPr>
              <a:lnSpc>
                <a:spcPct val="95000"/>
              </a:lnSpc>
            </a:pPr>
            <a:r>
              <a:rPr lang="en-US" sz="1300" dirty="0">
                <a:latin typeface="Times New Roman" panose="02020603050405020304" pitchFamily="18" charset="0"/>
                <a:cs typeface="Times New Roman" panose="02020603050405020304" pitchFamily="18" charset="0"/>
              </a:rPr>
              <a:t>In future we can use them even in travel/tourism industry.</a:t>
            </a:r>
          </a:p>
          <a:p>
            <a:pPr>
              <a:lnSpc>
                <a:spcPct val="95000"/>
              </a:lnSpc>
            </a:pPr>
            <a:r>
              <a:rPr lang="en-US" sz="1300" dirty="0">
                <a:latin typeface="Times New Roman" panose="02020603050405020304" pitchFamily="18" charset="0"/>
                <a:cs typeface="Times New Roman" panose="02020603050405020304" pitchFamily="18" charset="0"/>
              </a:rPr>
              <a:t>Sophia was interviewed same as humans and she was the cover page for magazines.</a:t>
            </a:r>
          </a:p>
          <a:p>
            <a:pPr marL="0" indent="0">
              <a:lnSpc>
                <a:spcPct val="95000"/>
              </a:lnSpc>
              <a:buNone/>
            </a:pPr>
            <a:endParaRPr lang="en-US" sz="1300" dirty="0">
              <a:latin typeface="Times New Roman" panose="02020603050405020304" pitchFamily="18" charset="0"/>
              <a:cs typeface="Times New Roman" panose="02020603050405020304" pitchFamily="18" charset="0"/>
            </a:endParaRPr>
          </a:p>
          <a:p>
            <a:pPr>
              <a:lnSpc>
                <a:spcPct val="95000"/>
              </a:lnSpc>
            </a:pPr>
            <a:endParaRPr lang="en-US" sz="1300" dirty="0">
              <a:latin typeface="Times New Roman" panose="02020603050405020304" pitchFamily="18" charset="0"/>
              <a:cs typeface="Times New Roman" panose="02020603050405020304" pitchFamily="18" charset="0"/>
            </a:endParaRPr>
          </a:p>
          <a:p>
            <a:pPr>
              <a:lnSpc>
                <a:spcPct val="95000"/>
              </a:lnSpc>
            </a:pPr>
            <a:endParaRPr lang="en-US" sz="1300" dirty="0">
              <a:latin typeface="Times New Roman" panose="02020603050405020304" pitchFamily="18" charset="0"/>
              <a:cs typeface="Times New Roman" panose="02020603050405020304" pitchFamily="18" charset="0"/>
            </a:endParaRPr>
          </a:p>
          <a:p>
            <a:pPr>
              <a:lnSpc>
                <a:spcPct val="95000"/>
              </a:lnSpc>
            </a:pPr>
            <a:endParaRPr lang="en-US" sz="1300" dirty="0">
              <a:latin typeface="Times New Roman" panose="02020603050405020304" pitchFamily="18" charset="0"/>
              <a:cs typeface="Times New Roman" panose="02020603050405020304" pitchFamily="18" charset="0"/>
            </a:endParaRPr>
          </a:p>
          <a:p>
            <a:pPr>
              <a:lnSpc>
                <a:spcPct val="95000"/>
              </a:lnSpc>
            </a:pPr>
            <a:endParaRPr lang="en-US" sz="1300" dirty="0">
              <a:latin typeface="Times New Roman" panose="02020603050405020304" pitchFamily="18" charset="0"/>
              <a:cs typeface="Times New Roman" panose="02020603050405020304" pitchFamily="18" charset="0"/>
            </a:endParaRPr>
          </a:p>
          <a:p>
            <a:pPr>
              <a:lnSpc>
                <a:spcPct val="95000"/>
              </a:lnSpc>
            </a:pPr>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7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913F-FEB1-487B-9255-0741B72D4077}"/>
              </a:ext>
            </a:extLst>
          </p:cNvPr>
          <p:cNvSpPr>
            <a:spLocks noGrp="1"/>
          </p:cNvSpPr>
          <p:nvPr>
            <p:ph type="title"/>
          </p:nvPr>
        </p:nvSpPr>
        <p:spPr/>
        <p:txBody>
          <a:bodyPr/>
          <a:lstStyle/>
          <a:p>
            <a:r>
              <a:rPr lang="en-US" dirty="0"/>
              <a:t>Entertainment </a:t>
            </a:r>
          </a:p>
        </p:txBody>
      </p:sp>
      <p:sp>
        <p:nvSpPr>
          <p:cNvPr id="3" name="Content Placeholder 2">
            <a:extLst>
              <a:ext uri="{FF2B5EF4-FFF2-40B4-BE49-F238E27FC236}">
                <a16:creationId xmlns:a16="http://schemas.microsoft.com/office/drawing/2014/main" id="{45987592-5BC3-4B9A-8000-1F6608F9E3F4}"/>
              </a:ext>
            </a:extLst>
          </p:cNvPr>
          <p:cNvSpPr>
            <a:spLocks noGrp="1"/>
          </p:cNvSpPr>
          <p:nvPr>
            <p:ph idx="1"/>
          </p:nvPr>
        </p:nvSpPr>
        <p:spPr>
          <a:xfrm>
            <a:off x="1517904" y="2314575"/>
            <a:ext cx="9144000" cy="3784473"/>
          </a:xfrm>
        </p:spPr>
        <p:txBody>
          <a:bodyPr>
            <a:normAutofit fontScale="70000" lnSpcReduction="20000"/>
          </a:bodyPr>
          <a:lstStyle/>
          <a:p>
            <a:r>
              <a:rPr lang="en-US" dirty="0"/>
              <a:t>Sophia the robot, a hyper-realistic humanoid robot specially designed for social interactions. She gave interviews as same manner as humans, seems like most of the interviewers enjoyed the time with her, she also appeared in tech conferences and </a:t>
            </a:r>
            <a:r>
              <a:rPr lang="en-US" dirty="0" err="1"/>
              <a:t>youtube</a:t>
            </a:r>
            <a:r>
              <a:rPr lang="en-US" dirty="0"/>
              <a:t> videos. Now Sophia is going start acting in her own short film. </a:t>
            </a:r>
          </a:p>
          <a:p>
            <a:r>
              <a:rPr lang="en-US" dirty="0">
                <a:hlinkClick r:id="rId2"/>
              </a:rPr>
              <a:t>https://www.youtube.com/watch?v=rxoKeBvDVJA</a:t>
            </a:r>
            <a:endParaRPr lang="en-US" dirty="0"/>
          </a:p>
          <a:p>
            <a:pPr marL="0" indent="0">
              <a:buNone/>
            </a:pPr>
            <a:endParaRPr lang="en-US" dirty="0"/>
          </a:p>
          <a:p>
            <a:r>
              <a:rPr lang="en-US" dirty="0"/>
              <a:t>The Avatar Shaman [8] welcomes guests at </a:t>
            </a:r>
            <a:r>
              <a:rPr lang="en-US" dirty="0" err="1"/>
              <a:t>navi</a:t>
            </a:r>
            <a:r>
              <a:rPr lang="en-US" dirty="0"/>
              <a:t> river </a:t>
            </a:r>
            <a:r>
              <a:rPr lang="en-US" dirty="0" err="1"/>
              <a:t>jurney</a:t>
            </a:r>
            <a:r>
              <a:rPr lang="en-US" dirty="0"/>
              <a:t> found at world of avatar within Disney animal kingdom in </a:t>
            </a:r>
            <a:r>
              <a:rPr lang="en-US" dirty="0" err="1"/>
              <a:t>florida</a:t>
            </a:r>
            <a:r>
              <a:rPr lang="en-US" dirty="0"/>
              <a:t>. This is the most advanced Audio-Animatronics figure which is developed by Walt Disney’s Imagineering Team. It stands out for its graceful, fluid motion, a characteristic never seen in any other robot. This is the most realistic one. Navi shaman is highly expressive humanoid alien like robot with fluid moments and like </a:t>
            </a:r>
            <a:r>
              <a:rPr lang="en-US" dirty="0" err="1"/>
              <a:t>like</a:t>
            </a:r>
            <a:r>
              <a:rPr lang="en-US" dirty="0"/>
              <a:t> features. </a:t>
            </a:r>
            <a:r>
              <a:rPr lang="en-US" dirty="0">
                <a:hlinkClick r:id="rId3"/>
              </a:rPr>
              <a:t>https://www.youtube.com/watch?v=kH5v6l54R_c</a:t>
            </a:r>
            <a:endParaRPr lang="en-US" dirty="0"/>
          </a:p>
          <a:p>
            <a:endParaRPr lang="en-US" dirty="0"/>
          </a:p>
        </p:txBody>
      </p:sp>
    </p:spTree>
    <p:extLst>
      <p:ext uri="{BB962C8B-B14F-4D97-AF65-F5344CB8AC3E}">
        <p14:creationId xmlns:p14="http://schemas.microsoft.com/office/powerpoint/2010/main" val="395527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2FCD2-022B-DB45-AD07-FC776892BE37}"/>
              </a:ext>
            </a:extLst>
          </p:cNvPr>
          <p:cNvSpPr>
            <a:spLocks noGrp="1"/>
          </p:cNvSpPr>
          <p:nvPr>
            <p:ph type="title"/>
          </p:nvPr>
        </p:nvSpPr>
        <p:spPr>
          <a:xfrm>
            <a:off x="6163464" y="755650"/>
            <a:ext cx="5266535" cy="1345115"/>
          </a:xfrm>
        </p:spPr>
        <p:txBody>
          <a:bodyPr>
            <a:normAutofit/>
          </a:bodyPr>
          <a:lstStyle/>
          <a:p>
            <a:r>
              <a:rPr lang="en-US" dirty="0"/>
              <a:t>companion</a:t>
            </a:r>
            <a:br>
              <a:rPr lang="en-US" dirty="0"/>
            </a:br>
            <a:endParaRPr lang="en-US" dirty="0"/>
          </a:p>
        </p:txBody>
      </p:sp>
      <p:pic>
        <p:nvPicPr>
          <p:cNvPr id="6" name="Picture 5">
            <a:extLst>
              <a:ext uri="{FF2B5EF4-FFF2-40B4-BE49-F238E27FC236}">
                <a16:creationId xmlns:a16="http://schemas.microsoft.com/office/drawing/2014/main" id="{23C33E15-21A8-4E4E-A7CE-947805D3A9BF}"/>
              </a:ext>
            </a:extLst>
          </p:cNvPr>
          <p:cNvPicPr>
            <a:picLocks noChangeAspect="1"/>
          </p:cNvPicPr>
          <p:nvPr/>
        </p:nvPicPr>
        <p:blipFill>
          <a:blip r:embed="rId2"/>
          <a:stretch>
            <a:fillRect/>
          </a:stretch>
        </p:blipFill>
        <p:spPr>
          <a:xfrm>
            <a:off x="756831" y="2207969"/>
            <a:ext cx="4649802" cy="2696885"/>
          </a:xfrm>
          <a:prstGeom prst="rect">
            <a:avLst/>
          </a:prstGeom>
        </p:spPr>
      </p:pic>
      <p:sp>
        <p:nvSpPr>
          <p:cNvPr id="3" name="Content Placeholder 2">
            <a:extLst>
              <a:ext uri="{FF2B5EF4-FFF2-40B4-BE49-F238E27FC236}">
                <a16:creationId xmlns:a16="http://schemas.microsoft.com/office/drawing/2014/main" id="{840F2E5E-6F3B-2E48-AA5F-DBAC54E3D26B}"/>
              </a:ext>
            </a:extLst>
          </p:cNvPr>
          <p:cNvSpPr>
            <a:spLocks noGrp="1"/>
          </p:cNvSpPr>
          <p:nvPr>
            <p:ph idx="1"/>
          </p:nvPr>
        </p:nvSpPr>
        <p:spPr>
          <a:xfrm>
            <a:off x="6163464" y="2536891"/>
            <a:ext cx="5266535" cy="3884983"/>
          </a:xfrm>
        </p:spPr>
        <p:txBody>
          <a:bodyPr>
            <a:normAutofit/>
          </a:bodyPr>
          <a:lstStyle/>
          <a:p>
            <a:pPr>
              <a:lnSpc>
                <a:spcPct val="95000"/>
              </a:lnSpc>
            </a:pPr>
            <a:r>
              <a:rPr lang="en-US" sz="1600" dirty="0">
                <a:latin typeface="Times New Roman" panose="02020603050405020304" pitchFamily="18" charset="0"/>
                <a:cs typeface="Times New Roman" panose="02020603050405020304" pitchFamily="18" charset="0"/>
              </a:rPr>
              <a:t>These social robots can be as a friend to a child, teacher for students, helper at home, colleague at office.</a:t>
            </a:r>
          </a:p>
          <a:p>
            <a:pPr>
              <a:lnSpc>
                <a:spcPct val="95000"/>
              </a:lnSpc>
            </a:pPr>
            <a:r>
              <a:rPr lang="en-US" sz="1600" dirty="0">
                <a:latin typeface="Times New Roman" panose="02020603050405020304" pitchFamily="18" charset="0"/>
                <a:cs typeface="Times New Roman" panose="02020603050405020304" pitchFamily="18" charset="0"/>
              </a:rPr>
              <a:t>Robots in real life at home are treated equally like human</a:t>
            </a:r>
          </a:p>
          <a:p>
            <a:pPr>
              <a:lnSpc>
                <a:spcPct val="95000"/>
              </a:lnSpc>
            </a:pPr>
            <a:r>
              <a:rPr lang="en-US" sz="1600" dirty="0">
                <a:latin typeface="Times New Roman" panose="02020603050405020304" pitchFamily="18" charset="0"/>
                <a:cs typeface="Times New Roman" panose="02020603050405020304" pitchFamily="18" charset="0"/>
              </a:rPr>
              <a:t>socially assistive robots can be used to play educational games with pre-school and elementary school students, these can also be used as a library assistant.</a:t>
            </a:r>
          </a:p>
          <a:p>
            <a:pPr>
              <a:lnSpc>
                <a:spcPct val="95000"/>
              </a:lnSpc>
            </a:pPr>
            <a:r>
              <a:rPr lang="en-US" sz="1600" dirty="0">
                <a:latin typeface="Times New Roman" panose="02020603050405020304" pitchFamily="18" charset="0"/>
                <a:cs typeface="Times New Roman" panose="02020603050405020304" pitchFamily="18" charset="0"/>
              </a:rPr>
              <a:t>ALPHA2 –</a:t>
            </a:r>
            <a:r>
              <a:rPr lang="en-US" sz="1600" dirty="0">
                <a:latin typeface="Times New Roman" panose="02020603050405020304" pitchFamily="18" charset="0"/>
                <a:cs typeface="Times New Roman" panose="02020603050405020304" pitchFamily="18" charset="0"/>
                <a:hlinkClick r:id="rId3"/>
              </a:rPr>
              <a:t>https://www.youtube.com/watch?v=E1AtfHm4hf8</a:t>
            </a:r>
            <a:endParaRPr lang="en-US" sz="1600" dirty="0">
              <a:latin typeface="Times New Roman" panose="02020603050405020304" pitchFamily="18" charset="0"/>
              <a:cs typeface="Times New Roman" panose="02020603050405020304" pitchFamily="18" charset="0"/>
            </a:endParaRPr>
          </a:p>
          <a:p>
            <a:pPr>
              <a:lnSpc>
                <a:spcPct val="95000"/>
              </a:lnSpc>
            </a:pPr>
            <a:r>
              <a:rPr lang="en-US" sz="1600" dirty="0">
                <a:latin typeface="Times New Roman" panose="02020603050405020304" pitchFamily="18" charset="0"/>
                <a:cs typeface="Times New Roman" panose="02020603050405020304" pitchFamily="18" charset="0"/>
              </a:rPr>
              <a:t>Pepper –</a:t>
            </a:r>
          </a:p>
          <a:p>
            <a:pPr marL="0" indent="0">
              <a:lnSpc>
                <a:spcPct val="95000"/>
              </a:lnSpc>
              <a:buNone/>
            </a:pP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4"/>
              </a:rPr>
              <a:t>https://www.youtube.com/watch?v=XuwP5iOB-gs</a:t>
            </a:r>
            <a:endParaRPr lang="en-US" sz="1600" dirty="0">
              <a:latin typeface="Times New Roman" panose="02020603050405020304" pitchFamily="18" charset="0"/>
              <a:cs typeface="Times New Roman" panose="02020603050405020304" pitchFamily="18" charset="0"/>
            </a:endParaRPr>
          </a:p>
          <a:p>
            <a:pPr marL="0" indent="0">
              <a:lnSpc>
                <a:spcPct val="95000"/>
              </a:lnSpc>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24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004204-C5CB-8E46-8AE3-FF3EC737ABF2}"/>
              </a:ext>
            </a:extLst>
          </p:cNvPr>
          <p:cNvSpPr>
            <a:spLocks noGrp="1"/>
          </p:cNvSpPr>
          <p:nvPr>
            <p:ph type="title"/>
          </p:nvPr>
        </p:nvSpPr>
        <p:spPr>
          <a:xfrm>
            <a:off x="6163464" y="755650"/>
            <a:ext cx="5266535" cy="1345115"/>
          </a:xfrm>
        </p:spPr>
        <p:txBody>
          <a:bodyPr>
            <a:normAutofit/>
          </a:bodyPr>
          <a:lstStyle/>
          <a:p>
            <a:r>
              <a:rPr lang="en-US" dirty="0"/>
              <a:t> companion</a:t>
            </a:r>
            <a:br>
              <a:rPr lang="en-US" dirty="0"/>
            </a:br>
            <a:endParaRPr lang="en-US" dirty="0"/>
          </a:p>
        </p:txBody>
      </p:sp>
      <p:pic>
        <p:nvPicPr>
          <p:cNvPr id="4" name="Picture 3">
            <a:extLst>
              <a:ext uri="{FF2B5EF4-FFF2-40B4-BE49-F238E27FC236}">
                <a16:creationId xmlns:a16="http://schemas.microsoft.com/office/drawing/2014/main" id="{4D6FEAF2-0947-5844-AA71-91B376738EB8}"/>
              </a:ext>
            </a:extLst>
          </p:cNvPr>
          <p:cNvPicPr>
            <a:picLocks noChangeAspect="1"/>
          </p:cNvPicPr>
          <p:nvPr/>
        </p:nvPicPr>
        <p:blipFill>
          <a:blip r:embed="rId2"/>
          <a:stretch>
            <a:fillRect/>
          </a:stretch>
        </p:blipFill>
        <p:spPr>
          <a:xfrm>
            <a:off x="754711" y="2109619"/>
            <a:ext cx="4649802" cy="2638762"/>
          </a:xfrm>
          <a:prstGeom prst="rect">
            <a:avLst/>
          </a:prstGeom>
        </p:spPr>
      </p:pic>
      <p:sp>
        <p:nvSpPr>
          <p:cNvPr id="3" name="Content Placeholder 2">
            <a:extLst>
              <a:ext uri="{FF2B5EF4-FFF2-40B4-BE49-F238E27FC236}">
                <a16:creationId xmlns:a16="http://schemas.microsoft.com/office/drawing/2014/main" id="{98AD3036-1904-CE4C-A72D-11EC939B32CD}"/>
              </a:ext>
            </a:extLst>
          </p:cNvPr>
          <p:cNvSpPr>
            <a:spLocks noGrp="1"/>
          </p:cNvSpPr>
          <p:nvPr>
            <p:ph idx="1"/>
          </p:nvPr>
        </p:nvSpPr>
        <p:spPr>
          <a:xfrm>
            <a:off x="6163464" y="2207969"/>
            <a:ext cx="5266535" cy="3884983"/>
          </a:xfrm>
        </p:spPr>
        <p:txBody>
          <a:bodyPr>
            <a:normAutofit/>
          </a:bodyPr>
          <a:lstStyle/>
          <a:p>
            <a:pPr>
              <a:lnSpc>
                <a:spcPct val="95000"/>
              </a:lnSpc>
            </a:pPr>
            <a:r>
              <a:rPr lang="en-US" sz="1600" dirty="0" err="1"/>
              <a:t>Johny</a:t>
            </a:r>
            <a:r>
              <a:rPr lang="en-US" sz="1600" dirty="0"/>
              <a:t> and </a:t>
            </a:r>
            <a:r>
              <a:rPr lang="en-US" sz="1600" dirty="0" err="1"/>
              <a:t>johny’s</a:t>
            </a:r>
            <a:r>
              <a:rPr lang="en-US" sz="1600" dirty="0"/>
              <a:t> son Sheldon live together, Sheldon lost one of his hand in a car accident. Sheldon is a working man, it was hard for him to accept that he lost his hand and keep working. In addition to this he have to take care of his sick father, sometimes he gets busy with work and couldn’t give enough time to his father. This made his depressed, so he decided to get pepper for his father. Few days he observed how his father and pepper are getting along, it was  a surprise to see how happy he was. Pepper takes care of his father with a voice command, it can even recognize basic feelings, </a:t>
            </a:r>
            <a:r>
              <a:rPr lang="en-US" sz="1600" dirty="0" err="1"/>
              <a:t>sheldon</a:t>
            </a:r>
            <a:r>
              <a:rPr lang="en-US" sz="1600" dirty="0"/>
              <a:t> can even ask pepper to do work at home even from his work. soon pepper became their closest family member.</a:t>
            </a:r>
          </a:p>
        </p:txBody>
      </p:sp>
    </p:spTree>
    <p:extLst>
      <p:ext uri="{BB962C8B-B14F-4D97-AF65-F5344CB8AC3E}">
        <p14:creationId xmlns:p14="http://schemas.microsoft.com/office/powerpoint/2010/main" val="667402305"/>
      </p:ext>
    </p:extLst>
  </p:cSld>
  <p:clrMapOvr>
    <a:masterClrMapping/>
  </p:clrMapOvr>
</p:sld>
</file>

<file path=ppt/theme/theme1.xml><?xml version="1.0" encoding="utf-8"?>
<a:theme xmlns:a="http://schemas.openxmlformats.org/drawingml/2006/main" name="PrismaticVTI">
  <a:themeElements>
    <a:clrScheme name="AnalogousFromLightSeedRightStep">
      <a:dk1>
        <a:srgbClr val="000000"/>
      </a:dk1>
      <a:lt1>
        <a:srgbClr val="FFFFFF"/>
      </a:lt1>
      <a:dk2>
        <a:srgbClr val="2F3920"/>
      </a:dk2>
      <a:lt2>
        <a:srgbClr val="E5E8E2"/>
      </a:lt2>
      <a:accent1>
        <a:srgbClr val="B196C6"/>
      </a:accent1>
      <a:accent2>
        <a:srgbClr val="B87FBA"/>
      </a:accent2>
      <a:accent3>
        <a:srgbClr val="C696B4"/>
      </a:accent3>
      <a:accent4>
        <a:srgbClr val="BA7F8B"/>
      </a:accent4>
      <a:accent5>
        <a:srgbClr val="C39B90"/>
      </a:accent5>
      <a:accent6>
        <a:srgbClr val="B6A17C"/>
      </a:accent6>
      <a:hlink>
        <a:srgbClr val="6E8C55"/>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3529</TotalTime>
  <Words>844</Words>
  <Application>Microsoft Office PowerPoint</Application>
  <PresentationFormat>Widescreen</PresentationFormat>
  <Paragraphs>66</Paragraphs>
  <Slides>13</Slides>
  <Notes>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Aharoni</vt:lpstr>
      <vt:lpstr>Arial</vt:lpstr>
      <vt:lpstr>Avenir Next LT Pro</vt:lpstr>
      <vt:lpstr>Calibri</vt:lpstr>
      <vt:lpstr>Times New Roman</vt:lpstr>
      <vt:lpstr>PrismaticVTI</vt:lpstr>
      <vt:lpstr>HUMAN ROBOT INTERACTION</vt:lpstr>
      <vt:lpstr>Definition </vt:lpstr>
      <vt:lpstr>Social robots </vt:lpstr>
      <vt:lpstr>         Applications</vt:lpstr>
      <vt:lpstr>Hotels</vt:lpstr>
      <vt:lpstr>Entertainment </vt:lpstr>
      <vt:lpstr>Entertainment </vt:lpstr>
      <vt:lpstr>companion </vt:lpstr>
      <vt:lpstr> companion </vt:lpstr>
      <vt:lpstr>Societal Impacts</vt:lpstr>
      <vt:lpstr>limitation</vt:lpstr>
      <vt:lpstr>conclusion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ROBOT INTERACTION</dc:title>
  <dc:creator>paruchuri.s@husky.neu.edu</dc:creator>
  <cp:lastModifiedBy>pooja mothukuri</cp:lastModifiedBy>
  <cp:revision>42</cp:revision>
  <dcterms:created xsi:type="dcterms:W3CDTF">2021-03-05T23:27:16Z</dcterms:created>
  <dcterms:modified xsi:type="dcterms:W3CDTF">2021-03-25T19:49:28Z</dcterms:modified>
</cp:coreProperties>
</file>